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381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5C2C3">
              <a:alpha val="63000"/>
            </a:srgbClr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727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79E9E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4D7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E7E4D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4E1D9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A99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9AAA9"/>
              </a:solidFill>
              <a:prstDash val="solid"/>
              <a:miter lim="400000"/>
            </a:ln>
          </a:top>
          <a:bottom>
            <a:ln w="12700" cap="flat">
              <a:solidFill>
                <a:srgbClr val="A9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AA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/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2.jpeg"/><Relationship Id="rId4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3.png"/><Relationship Id="rId5" Type="http://schemas.openxmlformats.org/officeDocument/2006/relationships/image" Target="../media/image2.jpeg"/><Relationship Id="rId6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hyperlink" Target="https://developer.android.com/reference/java/net/HttpURLConnection.html" TargetMode="External"/><Relationship Id="rId4" Type="http://schemas.openxmlformats.org/officeDocument/2006/relationships/hyperlink" Target="http://square.github.io/okhttp/" TargetMode="External"/><Relationship Id="rId5" Type="http://schemas.openxmlformats.org/officeDocument/2006/relationships/hyperlink" Target="https://developer.android.com/training/volley/index.html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ndroid Studio 3.0 Canary 1"/>
          <p:cNvSpPr/>
          <p:nvPr>
            <p:ph type="ctrTitle"/>
          </p:nvPr>
        </p:nvSpPr>
        <p:spPr>
          <a:xfrm>
            <a:off x="787400" y="2527300"/>
            <a:ext cx="11817193" cy="3810000"/>
          </a:xfrm>
          <a:prstGeom prst="rect">
            <a:avLst/>
          </a:prstGeom>
        </p:spPr>
        <p:txBody>
          <a:bodyPr/>
          <a:lstStyle/>
          <a:p>
            <a:pPr/>
            <a:r>
              <a:t>Android Studio 3.0 Canary 1</a:t>
            </a:r>
          </a:p>
        </p:txBody>
      </p:sp>
      <p:sp>
        <p:nvSpPr>
          <p:cNvPr id="120" name="Jesus Torres Quesada"/>
          <p:cNvSpPr/>
          <p:nvPr>
            <p:ph type="subTitle" sz="quarter" idx="1"/>
          </p:nvPr>
        </p:nvSpPr>
        <p:spPr>
          <a:xfrm>
            <a:off x="787400" y="6502400"/>
            <a:ext cx="11430000" cy="1447800"/>
          </a:xfrm>
          <a:prstGeom prst="rect">
            <a:avLst/>
          </a:prstGeom>
        </p:spPr>
        <p:txBody>
          <a:bodyPr/>
          <a:lstStyle/>
          <a:p>
            <a:pPr/>
            <a:r>
              <a:t>Jesus Torres Quesada</a:t>
            </a:r>
          </a:p>
        </p:txBody>
      </p:sp>
      <p:pic>
        <p:nvPicPr>
          <p:cNvPr id="121" name="nexus2cee_Android-Studio-3.0-hero.png" descr="nexus2cee_Android-Studio-3.0-her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714" y="793750"/>
            <a:ext cx="5645372" cy="3172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creen Shot 2017-06-01 at 10.11.05 PM.png" descr="Screen Shot 2017-06-01 at 10.11.05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3143">
            <a:off x="5899518" y="1658817"/>
            <a:ext cx="4201939" cy="7786069"/>
          </a:xfrm>
          <a:prstGeom prst="rect">
            <a:avLst/>
          </a:prstGeom>
          <a:effectLst/>
        </p:spPr>
      </p:pic>
      <p:sp>
        <p:nvSpPr>
          <p:cNvPr id="153" name="Algunas caraterísticas de Kotli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Algunas caraterísticas de Kotlin</a:t>
            </a:r>
          </a:p>
        </p:txBody>
      </p:sp>
      <p:sp>
        <p:nvSpPr>
          <p:cNvPr id="154" name="Extension functions"/>
          <p:cNvSpPr/>
          <p:nvPr>
            <p:ph type="body" sz="quarter" idx="1"/>
          </p:nvPr>
        </p:nvSpPr>
        <p:spPr>
          <a:xfrm>
            <a:off x="787400" y="2768600"/>
            <a:ext cx="3907433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  <a:defRPr b="1"/>
            </a:lvl1pPr>
          </a:lstStyle>
          <a:p>
            <a:pPr/>
            <a:r>
              <a:t>Extension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7-06-01 at 10.16.36 PM.png" descr="Screen Shot 2017-06-01 at 10.16.36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3143">
            <a:off x="5899518" y="1658817"/>
            <a:ext cx="4201939" cy="7786069"/>
          </a:xfrm>
          <a:prstGeom prst="rect">
            <a:avLst/>
          </a:prstGeom>
          <a:effectLst/>
        </p:spPr>
      </p:pic>
      <p:sp>
        <p:nvSpPr>
          <p:cNvPr id="157" name="Algunas caraterísticas de Kotli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Algunas caraterísticas de Kotlin</a:t>
            </a:r>
          </a:p>
        </p:txBody>
      </p:sp>
      <p:sp>
        <p:nvSpPr>
          <p:cNvPr id="158" name="Funciones Lambda"/>
          <p:cNvSpPr/>
          <p:nvPr>
            <p:ph type="body" sz="quarter" idx="1"/>
          </p:nvPr>
        </p:nvSpPr>
        <p:spPr>
          <a:xfrm>
            <a:off x="787400" y="2768600"/>
            <a:ext cx="3907433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  <a:defRPr b="1"/>
            </a:lvl1pPr>
          </a:lstStyle>
          <a:p>
            <a:pPr/>
            <a:r>
              <a:t>Funciones Lambda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7-06-01 at 10.19.09 PM.png" descr="Screen Shot 2017-06-01 at 10.19.09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4162">
            <a:off x="4035346" y="-449813"/>
            <a:ext cx="5596070" cy="11432111"/>
          </a:xfrm>
          <a:prstGeom prst="rect">
            <a:avLst/>
          </a:prstGeom>
        </p:spPr>
      </p:pic>
      <p:sp>
        <p:nvSpPr>
          <p:cNvPr id="161" name="Comparación de sintaxi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Comparación de sintaxis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17-05-16 at 5.32.42 PM.png" descr="Screen Shot 2017-05-16 at 5.32.42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59970" y="2228515"/>
            <a:ext cx="5408545" cy="7007072"/>
          </a:xfrm>
          <a:prstGeom prst="rect">
            <a:avLst/>
          </a:prstGeom>
        </p:spPr>
      </p:pic>
      <p:sp>
        <p:nvSpPr>
          <p:cNvPr id="164" name="Características de Java 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Características de Java 8 </a:t>
            </a:r>
          </a:p>
        </p:txBody>
      </p:sp>
      <p:sp>
        <p:nvSpPr>
          <p:cNvPr id="165" name="Se depreca Jack Toolchain…"/>
          <p:cNvSpPr/>
          <p:nvPr>
            <p:ph type="body" sz="half" idx="1"/>
          </p:nvPr>
        </p:nvSpPr>
        <p:spPr>
          <a:prstGeom prst="rect">
            <a:avLst/>
          </a:prstGeom>
          <a:blipFill>
            <a:blip r:embed="rId3"/>
          </a:blipFill>
        </p:spPr>
        <p:txBody>
          <a:bodyPr/>
          <a:lstStyle/>
          <a:p>
            <a:pPr marL="411479" indent="-411479" algn="ctr">
              <a:spcBef>
                <a:spcPts val="0"/>
              </a:spcBef>
              <a:buBlip>
                <a:blip r:embed="rId4"/>
              </a:buBlip>
              <a:defRPr sz="3600">
                <a:solidFill>
                  <a:srgbClr val="FFFFFF"/>
                </a:solidFill>
              </a:defRPr>
            </a:pPr>
            <a:r>
              <a:t>Se depreca Jack Toolchain</a:t>
            </a:r>
          </a:p>
          <a:p>
            <a:pPr marL="411479" indent="-411479" algn="ctr">
              <a:spcBef>
                <a:spcPts val="0"/>
              </a:spcBef>
              <a:buBlip>
                <a:blip r:embed="rId4"/>
              </a:buBlip>
              <a:defRPr sz="3600">
                <a:solidFill>
                  <a:srgbClr val="FFFFFF"/>
                </a:solidFill>
              </a:defRPr>
            </a:pPr>
            <a:r>
              <a:t>Se traslada la javac based toolchain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layouteditor-autoconnect_2-2.mp4" descr="layouteditor-autoconnect_2-2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424344" y="3632248"/>
            <a:ext cx="7145806" cy="4017101"/>
          </a:xfrm>
          <a:prstGeom prst="rect">
            <a:avLst/>
          </a:prstGeom>
        </p:spPr>
      </p:pic>
      <p:sp>
        <p:nvSpPr>
          <p:cNvPr id="168" name="Layout Edito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Layout Editor </a:t>
            </a:r>
          </a:p>
        </p:txBody>
      </p:sp>
      <p:sp>
        <p:nvSpPr>
          <p:cNvPr id="169" name="Se mejora, actualizando el component tree…"/>
          <p:cNvSpPr/>
          <p:nvPr>
            <p:ph type="body" sz="quarter" idx="1"/>
          </p:nvPr>
        </p:nvSpPr>
        <p:spPr>
          <a:xfrm>
            <a:off x="787400" y="2768600"/>
            <a:ext cx="4325492" cy="5715000"/>
          </a:xfrm>
          <a:prstGeom prst="rect">
            <a:avLst/>
          </a:prstGeom>
          <a:blipFill>
            <a:blip r:embed="rId5"/>
          </a:blipFill>
        </p:spPr>
        <p:txBody>
          <a:bodyPr/>
          <a:lstStyle/>
          <a:p>
            <a:pPr marL="411479" indent="-411479" algn="ctr">
              <a:spcBef>
                <a:spcPts val="0"/>
              </a:spcBef>
              <a:buBlip>
                <a:blip r:embed="rId6"/>
              </a:buBlip>
              <a:defRPr sz="3600">
                <a:solidFill>
                  <a:srgbClr val="FFFFFF"/>
                </a:solidFill>
              </a:defRPr>
            </a:pPr>
            <a:r>
              <a:t>Se mejora, actualizando el component tree</a:t>
            </a:r>
          </a:p>
          <a:p>
            <a:pPr marL="411479" indent="-411479" algn="ctr">
              <a:spcBef>
                <a:spcPts val="0"/>
              </a:spcBef>
              <a:buBlip>
                <a:blip r:embed="rId6"/>
              </a:buBlip>
              <a:defRPr sz="3600">
                <a:solidFill>
                  <a:srgbClr val="FFFFFF"/>
                </a:solidFill>
              </a:defRPr>
            </a:pPr>
            <a:r>
              <a:t>ConstraintLayout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000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 Shot 2017-05-16 at 5.49.59 PM.png" descr="Screen Shot 2017-05-16 at 5.49.59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11603" y="2535021"/>
            <a:ext cx="10387983" cy="6066134"/>
          </a:xfrm>
          <a:prstGeom prst="rect">
            <a:avLst/>
          </a:prstGeom>
        </p:spPr>
      </p:pic>
      <p:sp>
        <p:nvSpPr>
          <p:cNvPr id="172" name="Adaptive Icon Wizar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Adaptive Icon Wizard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7-05-16 at 6.00.17 PM.png" descr="Screen Shot 2017-05-16 at 6.00.17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54768" y="3010153"/>
            <a:ext cx="6441805" cy="6165406"/>
          </a:xfrm>
          <a:prstGeom prst="rect">
            <a:avLst/>
          </a:prstGeom>
        </p:spPr>
      </p:pic>
      <p:sp>
        <p:nvSpPr>
          <p:cNvPr id="175" name="XML Fonts &amp; Downloadable Fon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 Fonts &amp; Downloadable Fonts </a:t>
            </a:r>
          </a:p>
        </p:txBody>
      </p:sp>
      <p:pic>
        <p:nvPicPr>
          <p:cNvPr id="176" name="Screen Shot 2017-05-16 at 5.54.53 PM.png" descr="Screen Shot 2017-05-16 at 5.54.53 P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806" y="3025959"/>
            <a:ext cx="5993386" cy="6198088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 Shot 2017-05-16 at 6.09.13 PM.png" descr="Screen Shot 2017-05-16 at 6.09.13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11603" y="2535021"/>
            <a:ext cx="10387983" cy="6066134"/>
          </a:xfrm>
          <a:prstGeom prst="rect">
            <a:avLst/>
          </a:prstGeom>
        </p:spPr>
      </p:pic>
      <p:sp>
        <p:nvSpPr>
          <p:cNvPr id="179" name="Android Things Suppor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Things Support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ntelliJ Platform Updat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IntelliJ Platform Update</a:t>
            </a:r>
          </a:p>
        </p:txBody>
      </p:sp>
      <p:sp>
        <p:nvSpPr>
          <p:cNvPr id="182" name="IntelliJ 2017.1 release…"/>
          <p:cNvSpPr/>
          <p:nvPr>
            <p:ph type="body" idx="1"/>
          </p:nvPr>
        </p:nvSpPr>
        <p:spPr>
          <a:xfrm>
            <a:off x="787400" y="3187700"/>
            <a:ext cx="11430000" cy="5715000"/>
          </a:xfrm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IntelliJ 2017.1 release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Java 8 language refactoring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Parameter hints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Semantic highlighting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Draggable breakpoints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Enhanced version control 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Buil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3 características important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características importantes</a:t>
            </a:r>
          </a:p>
        </p:txBody>
      </p:sp>
      <p:sp>
        <p:nvSpPr>
          <p:cNvPr id="124" name="Nuevo suite de herramientas de performance profiling para diagnósticos mas rápidos de problemas de rendimiento.…"/>
          <p:cNvSpPr/>
          <p:nvPr>
            <p:ph type="body" idx="1"/>
          </p:nvPr>
        </p:nvSpPr>
        <p:spPr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Nuevo suite de herramientas de performance profiling para diagnósticos mas rápidos de problemas de rendimiento.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Soporte para Kotlin.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Incremento en la rapidez de build de Gradle para apps de gran tamaño.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Untitled_document8.png" descr="Untitled_document8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11603" y="2535021"/>
            <a:ext cx="10387983" cy="6066134"/>
          </a:xfrm>
          <a:prstGeom prst="rect">
            <a:avLst/>
          </a:prstGeom>
        </p:spPr>
      </p:pic>
      <p:sp>
        <p:nvSpPr>
          <p:cNvPr id="187" name="Instant App Suppor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Instant App 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 Shot 2017-06-02 at 9.12.14 AM.png" descr="Screen Shot 2017-06-02 at 9.12.14 A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4162">
            <a:off x="5505193" y="-1955273"/>
            <a:ext cx="2275300" cy="11432111"/>
          </a:xfrm>
          <a:prstGeom prst="rect">
            <a:avLst/>
          </a:prstGeom>
        </p:spPr>
      </p:pic>
      <p:sp>
        <p:nvSpPr>
          <p:cNvPr id="190" name="Build Speed Improvemen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 Speed Improvements</a:t>
            </a:r>
          </a:p>
        </p:txBody>
      </p:sp>
      <p:pic>
        <p:nvPicPr>
          <p:cNvPr id="191" name="Screen Shot 2017-06-02 at 9.16.06 AM.png" descr="Screen Shot 2017-06-02 at 9.16.06 A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4036">
            <a:off x="5459787" y="1088683"/>
            <a:ext cx="2366002" cy="11835704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  <p:sp>
        <p:nvSpPr>
          <p:cNvPr id="192" name="~130 modules"/>
          <p:cNvSpPr/>
          <p:nvPr/>
        </p:nvSpPr>
        <p:spPr>
          <a:xfrm>
            <a:off x="1299667" y="5037119"/>
            <a:ext cx="293578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~130 modules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7-06-02 at 9.29.16 AM.png" descr="Screen Shot 2017-06-02 at 9.29.16 A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4077">
            <a:off x="4382404" y="964153"/>
            <a:ext cx="3845172" cy="8634602"/>
          </a:xfrm>
          <a:prstGeom prst="rect">
            <a:avLst/>
          </a:prstGeom>
        </p:spPr>
      </p:pic>
      <p:sp>
        <p:nvSpPr>
          <p:cNvPr id="195" name="Google's Maven Repository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Google's Maven Repository</a:t>
            </a:r>
          </a:p>
        </p:txBody>
      </p:sp>
      <p:sp>
        <p:nvSpPr>
          <p:cNvPr id="196" name="Continuous Integration"/>
          <p:cNvSpPr/>
          <p:nvPr/>
        </p:nvSpPr>
        <p:spPr>
          <a:xfrm>
            <a:off x="4153992" y="2454363"/>
            <a:ext cx="46968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Continuous Integration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st and Debug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and Debug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Untitled_document9.png" descr="Untitled_document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4070">
            <a:off x="944824" y="3103520"/>
            <a:ext cx="4623401" cy="5036640"/>
          </a:xfrm>
          <a:prstGeom prst="rect">
            <a:avLst/>
          </a:prstGeom>
        </p:spPr>
      </p:pic>
      <p:sp>
        <p:nvSpPr>
          <p:cNvPr id="201" name="Google Play System Imag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Play System Images</a:t>
            </a:r>
          </a:p>
        </p:txBody>
      </p:sp>
      <p:pic>
        <p:nvPicPr>
          <p:cNvPr id="202" name="Untitled_document10.png" descr="Untitled_document10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4067">
            <a:off x="6381232" y="2458271"/>
            <a:ext cx="5869012" cy="6409611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penGL ES 3.0 Support in Android Emulato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OpenGL ES 3.0 Support in Android Emulator</a:t>
            </a:r>
          </a:p>
        </p:txBody>
      </p:sp>
      <p:pic>
        <p:nvPicPr>
          <p:cNvPr id="205" name="Screen Shot 2017-06-02 at 9.48.41 AM.png" descr="Screen Shot 2017-06-02 at 9.48.41 A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4055">
            <a:off x="3395007" y="75427"/>
            <a:ext cx="6214786" cy="11101347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pp Bug Reporter in Android Emulato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 Bug Reporter in Android Emulator</a:t>
            </a:r>
          </a:p>
        </p:txBody>
      </p:sp>
      <p:pic>
        <p:nvPicPr>
          <p:cNvPr id="208" name="Untitled_document13.png" descr="Untitled_document1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4052">
            <a:off x="2994368" y="2255214"/>
            <a:ext cx="7016064" cy="7573674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roxy Support in Androi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Proxy Support in Android</a:t>
            </a:r>
          </a:p>
        </p:txBody>
      </p:sp>
      <p:pic>
        <p:nvPicPr>
          <p:cNvPr id="211" name="Untitled_document14.png" descr="Untitled_document1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4052">
            <a:off x="3112833" y="1461036"/>
            <a:ext cx="7016064" cy="9162309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ndroid Wear Rotary Controls in Android Emulato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332">
                <a:effectLst>
                  <a:outerShdw sx="100000" sy="100000" kx="0" ky="0" algn="b" rotWithShape="0" blurRad="59689" dist="11938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Android Wear Rotary Controls in Android Emulator</a:t>
            </a:r>
          </a:p>
        </p:txBody>
      </p:sp>
      <p:pic>
        <p:nvPicPr>
          <p:cNvPr id="214" name="Untitled_document15.png" descr="Untitled_document15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4052">
            <a:off x="3112833" y="1461036"/>
            <a:ext cx="7016064" cy="9162309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Untitled_document16.png" descr="Untitled_document16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4059">
            <a:off x="524789" y="2646564"/>
            <a:ext cx="5463465" cy="5956849"/>
          </a:xfrm>
          <a:prstGeom prst="rect">
            <a:avLst/>
          </a:prstGeom>
        </p:spPr>
      </p:pic>
      <p:sp>
        <p:nvSpPr>
          <p:cNvPr id="217" name="APK Debugging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APK Debugging</a:t>
            </a:r>
          </a:p>
        </p:txBody>
      </p:sp>
      <p:pic>
        <p:nvPicPr>
          <p:cNvPr id="218" name="Untitled_document17.png" descr="Untitled_document17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4067">
            <a:off x="6603194" y="2421295"/>
            <a:ext cx="5869012" cy="6409610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ovedad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Novedades </a:t>
            </a:r>
          </a:p>
        </p:txBody>
      </p:sp>
      <p:sp>
        <p:nvSpPr>
          <p:cNvPr id="127" name="Desarrollo…"/>
          <p:cNvSpPr/>
          <p:nvPr>
            <p:ph type="body" idx="1"/>
          </p:nvPr>
        </p:nvSpPr>
        <p:spPr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algn="ctr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rPr b="1"/>
              <a:t>Desarrollo</a:t>
            </a:r>
            <a:endParaRPr b="1"/>
          </a:p>
          <a:p>
            <a:pPr algn="ctr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rPr b="1"/>
              <a:t>Build</a:t>
            </a:r>
            <a:endParaRPr b="1"/>
          </a:p>
          <a:p>
            <a:pPr algn="ctr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rPr b="1"/>
              <a:t>Test and Debug</a:t>
            </a:r>
            <a:endParaRPr b="1"/>
          </a:p>
          <a:p>
            <a:pPr algn="ctr">
              <a:lnSpc>
                <a:spcPct val="200000"/>
              </a:lnSpc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rPr b="1"/>
              <a:t>Optimización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ayout Inspecto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Layout Inspector</a:t>
            </a:r>
          </a:p>
        </p:txBody>
      </p:sp>
      <p:pic>
        <p:nvPicPr>
          <p:cNvPr id="221" name="Untitled_document18.png" descr="Untitled_document18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4052">
            <a:off x="3112833" y="1461036"/>
            <a:ext cx="7016064" cy="9162309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evice File Explor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Device File Explorer</a:t>
            </a:r>
          </a:p>
        </p:txBody>
      </p:sp>
      <p:pic>
        <p:nvPicPr>
          <p:cNvPr id="224" name="Untitled_document19.png" descr="Untitled_document19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4041">
            <a:off x="3513984" y="2403484"/>
            <a:ext cx="6212816" cy="8080660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  <p:sp>
        <p:nvSpPr>
          <p:cNvPr id="225" name="Dalvik Debug Monitor Server (DDMS)"/>
          <p:cNvSpPr/>
          <p:nvPr/>
        </p:nvSpPr>
        <p:spPr>
          <a:xfrm>
            <a:off x="2090305" y="2365691"/>
            <a:ext cx="86588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Dalvik Debug Monitor Server</a:t>
            </a:r>
            <a:r>
              <a:rPr>
                <a:solidFill>
                  <a:srgbClr val="545454"/>
                </a:solidFill>
              </a:rPr>
              <a:t> (</a:t>
            </a:r>
            <a:r>
              <a:t>DDMS</a:t>
            </a:r>
            <a:r>
              <a:rPr>
                <a:solidFill>
                  <a:srgbClr val="545454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Optimizació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Android Profi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Profiler</a:t>
            </a:r>
          </a:p>
        </p:txBody>
      </p:sp>
      <p:pic>
        <p:nvPicPr>
          <p:cNvPr id="230" name="Untitled_document20.png" descr="Untitled_document20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3960">
            <a:off x="3543496" y="-213853"/>
            <a:ext cx="5738494" cy="11886406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PU Profi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CPU Profiler</a:t>
            </a:r>
          </a:p>
        </p:txBody>
      </p:sp>
      <p:pic>
        <p:nvPicPr>
          <p:cNvPr id="233" name="Untitled_document21.png" descr="Untitled_document2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3960">
            <a:off x="2865715" y="-136503"/>
            <a:ext cx="7180803" cy="11799582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emory Profi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Memory Profiler</a:t>
            </a:r>
          </a:p>
        </p:txBody>
      </p:sp>
      <p:pic>
        <p:nvPicPr>
          <p:cNvPr id="236" name="Untitled_document22.png" descr="Untitled_document2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3960">
            <a:off x="2865715" y="-136503"/>
            <a:ext cx="7180803" cy="11799582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Network Profil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Profiler</a:t>
            </a:r>
          </a:p>
        </p:txBody>
      </p:sp>
      <p:pic>
        <p:nvPicPr>
          <p:cNvPr id="239" name="Untitled_document23.png" descr="Untitled_document2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3939">
            <a:off x="3142410" y="624043"/>
            <a:ext cx="6626774" cy="10832519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  <p:sp>
        <p:nvSpPr>
          <p:cNvPr id="240" name="HttpURLConnection, OkHttp, and Volley network libraries"/>
          <p:cNvSpPr/>
          <p:nvPr/>
        </p:nvSpPr>
        <p:spPr>
          <a:xfrm>
            <a:off x="272857" y="2011000"/>
            <a:ext cx="125678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 </a:t>
            </a:r>
            <a:r>
              <a:rPr>
                <a:solidFill>
                  <a:srgbClr val="039BE5"/>
                </a:solidFill>
                <a:hlinkClick r:id="rId3" invalidUrl="" action="" tgtFrame="" tooltip="" history="1" highlightClick="0" endSnd="0"/>
              </a:rPr>
              <a:t>HttpURLConnection</a:t>
            </a:r>
            <a:r>
              <a:t>, </a:t>
            </a:r>
            <a:r>
              <a:rPr>
                <a:solidFill>
                  <a:srgbClr val="039BE5"/>
                </a:solidFill>
                <a:hlinkClick r:id="rId4" invalidUrl="" action="" tgtFrame="" tooltip="" history="1" highlightClick="0" endSnd="0"/>
              </a:rPr>
              <a:t>OkHttp</a:t>
            </a:r>
            <a:r>
              <a:t>, and </a:t>
            </a:r>
            <a:r>
              <a:rPr>
                <a:solidFill>
                  <a:srgbClr val="039BE5"/>
                </a:solidFill>
                <a:hlinkClick r:id="rId5" invalidUrl="" action="" tgtFrame="" tooltip="" history="1" highlightClick="0" endSnd="0"/>
              </a:rPr>
              <a:t>Volley</a:t>
            </a:r>
            <a:r>
              <a:t> network libraries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PK Analyzer Improvemen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APK Analyzer Improvements</a:t>
            </a:r>
          </a:p>
        </p:txBody>
      </p:sp>
      <p:pic>
        <p:nvPicPr>
          <p:cNvPr id="243" name="Untitled_document25.png" descr="Untitled_document25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3917">
            <a:off x="3177195" y="1778241"/>
            <a:ext cx="6650410" cy="8684754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esarroll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Desarrollo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Kotli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Kotlin</a:t>
            </a:r>
          </a:p>
        </p:txBody>
      </p:sp>
      <p:sp>
        <p:nvSpPr>
          <p:cNvPr id="132" name="Diseñado por JetBrains.…"/>
          <p:cNvSpPr/>
          <p:nvPr>
            <p:ph type="body" idx="1"/>
          </p:nvPr>
        </p:nvSpPr>
        <p:spPr>
          <a:xfrm>
            <a:off x="787400" y="3187700"/>
            <a:ext cx="11430000" cy="5715000"/>
          </a:xfrm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Diseñado por JetBrains. 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Corre sobre la Maquina virtual de Java, también puede ser compilado a código fuente de Javascript.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Lenguaje del mes en la edición  de enero 2o12 de la revista Dr. Dobb </a:t>
            </a:r>
          </a:p>
          <a:p>
            <a:pPr algn="ctr">
              <a:spcBef>
                <a:spcPts val="0"/>
              </a:spcBef>
              <a:buBlip>
                <a:blip r:embed="rId3"/>
              </a:buBlip>
              <a:defRPr>
                <a:solidFill>
                  <a:srgbClr val="FFFFFF"/>
                </a:solidFill>
              </a:defRPr>
            </a:pPr>
            <a:r>
              <a:t>Pedido popular de los desarrolladores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 Shot 2017-06-01 at 9.35.47 PM.png" descr="Screen Shot 2017-06-01 at 9.35.47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3283">
            <a:off x="7246899" y="945055"/>
            <a:ext cx="2409841" cy="8764760"/>
          </a:xfrm>
          <a:prstGeom prst="rect">
            <a:avLst/>
          </a:prstGeom>
          <a:effectLst/>
        </p:spPr>
      </p:pic>
      <p:sp>
        <p:nvSpPr>
          <p:cNvPr id="135" name="Algunas caraterísticas de Kotli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Algunas caraterísticas de Kotlin</a:t>
            </a:r>
          </a:p>
        </p:txBody>
      </p:sp>
      <p:sp>
        <p:nvSpPr>
          <p:cNvPr id="136" name="Nullable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  <a:defRPr b="1"/>
            </a:lvl1pPr>
          </a:lstStyle>
          <a:p>
            <a:pPr/>
            <a:r>
              <a:t>Nullable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creen Shot 2017-06-01 at 9.43.32 PM.png" descr="Screen Shot 2017-06-01 at 9.43.32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3084">
            <a:off x="7091314" y="-216078"/>
            <a:ext cx="2603261" cy="9185709"/>
          </a:xfrm>
          <a:prstGeom prst="rect">
            <a:avLst/>
          </a:prstGeom>
          <a:effectLst/>
        </p:spPr>
      </p:pic>
      <p:sp>
        <p:nvSpPr>
          <p:cNvPr id="139" name="Algunas caraterísticas de Kotli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Algunas caraterísticas de Kotlin</a:t>
            </a:r>
          </a:p>
        </p:txBody>
      </p:sp>
      <p:sp>
        <p:nvSpPr>
          <p:cNvPr id="140" name="Parametros nombrados y argumentos por defecto"/>
          <p:cNvSpPr/>
          <p:nvPr>
            <p:ph type="body" sz="quarter" idx="1"/>
          </p:nvPr>
        </p:nvSpPr>
        <p:spPr>
          <a:xfrm>
            <a:off x="787400" y="2768600"/>
            <a:ext cx="3345706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  <a:defRPr b="1"/>
            </a:lvl1pPr>
          </a:lstStyle>
          <a:p>
            <a:pPr/>
            <a:r>
              <a:t>Parametros nombrados y argumentos por defecto</a:t>
            </a:r>
          </a:p>
        </p:txBody>
      </p:sp>
      <p:pic>
        <p:nvPicPr>
          <p:cNvPr id="141" name="Screen Shot 2017-06-01 at 9.50.13 PM.png" descr="Screen Shot 2017-06-01 at 9.50.13 PM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600000">
            <a:off x="5627330" y="5652248"/>
            <a:ext cx="5517392" cy="37422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 Shot 2017-06-05 at 9.46.58 AM.png" descr="Screen Shot 2017-06-05 at 9.46.58 A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3242">
            <a:off x="6714987" y="412638"/>
            <a:ext cx="2865057" cy="9373800"/>
          </a:xfrm>
          <a:prstGeom prst="rect">
            <a:avLst/>
          </a:prstGeom>
          <a:effectLst/>
        </p:spPr>
      </p:pic>
      <p:sp>
        <p:nvSpPr>
          <p:cNvPr id="144" name="Algunas caraterísticas de Kotli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Algunas caraterísticas de Kotlin</a:t>
            </a:r>
          </a:p>
        </p:txBody>
      </p:sp>
      <p:sp>
        <p:nvSpPr>
          <p:cNvPr id="145" name="When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  <a:defRPr b="1"/>
            </a:lvl1pPr>
          </a:lstStyle>
          <a:p>
            <a:pPr/>
            <a:r>
              <a:t>When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 Shot 2017-06-01 at 10.04.43 PM.png" descr="Screen Shot 2017-06-01 at 10.04.43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03084">
            <a:off x="7091314" y="-216078"/>
            <a:ext cx="2603261" cy="9185709"/>
          </a:xfrm>
          <a:prstGeom prst="rect">
            <a:avLst/>
          </a:prstGeom>
          <a:effectLst/>
        </p:spPr>
      </p:pic>
      <p:sp>
        <p:nvSpPr>
          <p:cNvPr id="148" name="Algunas caraterísticas de Kotli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Algunas caraterísticas de Kotlin</a:t>
            </a:r>
          </a:p>
        </p:txBody>
      </p:sp>
      <p:sp>
        <p:nvSpPr>
          <p:cNvPr id="149" name="Smart Casts"/>
          <p:cNvSpPr/>
          <p:nvPr>
            <p:ph type="body" sz="quarter" idx="1"/>
          </p:nvPr>
        </p:nvSpPr>
        <p:spPr>
          <a:xfrm>
            <a:off x="787400" y="2768600"/>
            <a:ext cx="3345706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  <a:defRPr b="1"/>
            </a:lvl1pPr>
          </a:lstStyle>
          <a:p>
            <a:pPr/>
            <a:r>
              <a:t>Smart Casts</a:t>
            </a:r>
          </a:p>
        </p:txBody>
      </p:sp>
      <p:pic>
        <p:nvPicPr>
          <p:cNvPr id="150" name="Screen Shot 2017-06-01 at 10.06.38 PM.png" descr="Screen Shot 2017-06-01 at 10.06.38 PM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600000">
            <a:off x="4071531" y="5652248"/>
            <a:ext cx="8709358" cy="37422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000000"/>
      </a:dk1>
      <a:lt1>
        <a:srgbClr val="FFFFFF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